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30"/>
  </p:notesMasterIdLst>
  <p:sldIdLst>
    <p:sldId id="256" r:id="rId6"/>
    <p:sldId id="312" r:id="rId7"/>
    <p:sldId id="365" r:id="rId8"/>
    <p:sldId id="348" r:id="rId9"/>
    <p:sldId id="293" r:id="rId10"/>
    <p:sldId id="320" r:id="rId11"/>
    <p:sldId id="329" r:id="rId12"/>
    <p:sldId id="360" r:id="rId13"/>
    <p:sldId id="362" r:id="rId14"/>
    <p:sldId id="358" r:id="rId15"/>
    <p:sldId id="357" r:id="rId16"/>
    <p:sldId id="359" r:id="rId17"/>
    <p:sldId id="361" r:id="rId18"/>
    <p:sldId id="350" r:id="rId19"/>
    <p:sldId id="305" r:id="rId20"/>
    <p:sldId id="307" r:id="rId21"/>
    <p:sldId id="351" r:id="rId22"/>
    <p:sldId id="315" r:id="rId23"/>
    <p:sldId id="316" r:id="rId24"/>
    <p:sldId id="355" r:id="rId25"/>
    <p:sldId id="363" r:id="rId26"/>
    <p:sldId id="354" r:id="rId27"/>
    <p:sldId id="340" r:id="rId28"/>
    <p:sldId id="3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8"/>
    <p:restoredTop sz="84986"/>
  </p:normalViewPr>
  <p:slideViewPr>
    <p:cSldViewPr snapToGrid="0">
      <p:cViewPr varScale="1">
        <p:scale>
          <a:sx n="103" d="100"/>
          <a:sy n="103" d="100"/>
        </p:scale>
        <p:origin x="1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7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--no-cache-</a:t>
            </a:r>
            <a:r>
              <a:rPr lang="en-US" dirty="0" err="1"/>
              <a:t>dir</a:t>
            </a:r>
            <a:r>
              <a:rPr lang="en-US" dirty="0"/>
              <a:t> may be crucial on CURC systems because some pip installs have very large cache. We redirect cache to 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/projects/$USER/.cache/pip, but if the user’s projects is full, then the install will fail.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49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cd /projects/lafr9499/software/</a:t>
            </a:r>
            <a:r>
              <a:rPr lang="en-US" err="1"/>
              <a:t>my_first_env</a:t>
            </a:r>
            <a:r>
              <a:rPr lang="en-US"/>
              <a:t>/lib/python3.10/site-packages (point out pandas in that </a:t>
            </a:r>
            <a:r>
              <a:rPr lang="en-US" err="1"/>
              <a:t>dir</a:t>
            </a:r>
            <a:r>
              <a:rPr lang="en-US"/>
              <a:t>)</a:t>
            </a:r>
          </a:p>
          <a:p>
            <a:r>
              <a:rPr lang="en-US"/>
              <a:t>pip uninstall </a:t>
            </a:r>
          </a:p>
          <a:p>
            <a:r>
              <a:rPr lang="en-US"/>
              <a:t>ls (show no more pandas)</a:t>
            </a:r>
          </a:p>
          <a:p>
            <a:r>
              <a:rPr lang="en-US"/>
              <a:t>then do </a:t>
            </a:r>
            <a:r>
              <a:rPr lang="en-US" err="1"/>
              <a:t>conda</a:t>
            </a:r>
            <a:r>
              <a:rPr lang="en-US"/>
              <a:t> install </a:t>
            </a:r>
          </a:p>
          <a:p>
            <a:r>
              <a:rPr lang="en-US"/>
              <a:t>ls (show pandas there)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9/19/25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9/19/25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9/19/25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ado.edu/r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open_ondemand/jupyter_session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ResearchComputing/alpine_conda_mamba_prime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amba.readthedocs.i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>
                  <a:noFill/>
                </a:ln>
                <a:ea typeface="+mj-lt"/>
                <a:cs typeface="+mj-lt"/>
              </a:rPr>
              <a:t>Installing Software on Alpine with Conda and Mamba</a:t>
            </a:r>
            <a:endParaRPr lang="en-US" sz="4800" dirty="0">
              <a:ln w="0"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58B4-AF5F-70D1-B0FC-3626AFC3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a .</a:t>
            </a:r>
            <a:r>
              <a:rPr lang="en-US" b="1" dirty="0" err="1">
                <a:latin typeface="Century Gothic" panose="020B0502020202020204" pitchFamily="34" charset="0"/>
              </a:rPr>
              <a:t>condarc</a:t>
            </a:r>
            <a:r>
              <a:rPr lang="en-US" b="1" dirty="0">
                <a:latin typeface="Century Gothic" panose="020B0502020202020204" pitchFamily="34" charset="0"/>
              </a:rPr>
              <a:t> file?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5DB83-EC35-6DA2-5DE0-706FAEE4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en-US" sz="3000" dirty="0">
                <a:latin typeface="Century Gothic" panose="020B0502020202020204" pitchFamily="34" charset="0"/>
              </a:rPr>
              <a:t>The file “.</a:t>
            </a:r>
            <a:r>
              <a:rPr lang="en-US" sz="3000" dirty="0" err="1">
                <a:latin typeface="Century Gothic" panose="020B0502020202020204" pitchFamily="34" charset="0"/>
              </a:rPr>
              <a:t>condarc</a:t>
            </a:r>
            <a:r>
              <a:rPr lang="en-US" sz="3000" dirty="0">
                <a:latin typeface="Century Gothic" panose="020B0502020202020204" pitchFamily="34" charset="0"/>
              </a:rPr>
              <a:t>” is a special file that specifies configurations for </a:t>
            </a:r>
            <a:r>
              <a:rPr lang="en-US" sz="3000" dirty="0" err="1">
                <a:latin typeface="Century Gothic" panose="020B0502020202020204" pitchFamily="34" charset="0"/>
              </a:rPr>
              <a:t>Conda</a:t>
            </a:r>
            <a:r>
              <a:rPr lang="en-US" sz="3000" dirty="0">
                <a:latin typeface="Century Gothic" panose="020B0502020202020204" pitchFamily="34" charset="0"/>
              </a:rPr>
              <a:t> and Mamba 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Specifies items such as </a:t>
            </a:r>
            <a:r>
              <a:rPr lang="en-US" u="sng" dirty="0">
                <a:latin typeface="Century Gothic" panose="020B0502020202020204" pitchFamily="34" charset="0"/>
              </a:rPr>
              <a:t>where to store installed packages and environments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Located in your Home directory,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/home/$USER/.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condarc</a:t>
            </a:r>
            <a:endParaRPr lang="en-US" dirty="0">
              <a:latin typeface="Century Gothic" panose="020B0502020202020204" pitchFamily="34" charset="0"/>
            </a:endParaRPr>
          </a:p>
          <a:p>
            <a:pPr lvl="2"/>
            <a:r>
              <a:rPr lang="en-US" sz="2400" dirty="0">
                <a:latin typeface="Century Gothic" panose="020B0502020202020204" pitchFamily="34" charset="0"/>
              </a:rPr>
              <a:t>We create it for you, if it doesn’t exist, with the content:</a:t>
            </a:r>
            <a:endParaRPr lang="en-US" sz="2400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A120-C239-B76E-975A-D7479C857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EA0B2-02F8-2BC8-5B9C-DCD8FD7C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54777E-63AF-DC2E-8A83-7A289A9390D2}"/>
              </a:ext>
            </a:extLst>
          </p:cNvPr>
          <p:cNvGrpSpPr/>
          <p:nvPr/>
        </p:nvGrpSpPr>
        <p:grpSpPr>
          <a:xfrm>
            <a:off x="2136397" y="4064306"/>
            <a:ext cx="8713856" cy="1763865"/>
            <a:chOff x="1863084" y="4469527"/>
            <a:chExt cx="9717025" cy="14133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6E2534-9060-A0D2-DF93-16C46160F6A9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8A9B9A-FA49-F328-C43F-0293053D0CAC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pkgs_dirs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/projects/$USER/.</a:t>
              </a:r>
              <a:r>
                <a:rPr lang="en-US" dirty="0" err="1">
                  <a:latin typeface="Monaco" pitchFamily="2" charset="77"/>
                </a:rPr>
                <a:t>conda_pkgs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 err="1">
                  <a:latin typeface="Monaco" pitchFamily="2" charset="77"/>
                </a:rPr>
                <a:t>envs_dirs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/projects/$USER/software/anaconda/</a:t>
              </a:r>
              <a:r>
                <a:rPr lang="en-US" dirty="0" err="1">
                  <a:latin typeface="Monaco" pitchFamily="2" charset="77"/>
                </a:rPr>
                <a:t>envs</a:t>
              </a:r>
              <a:endParaRPr lang="en-US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4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BFA4-392D-C1B5-89D2-FBB13D7C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01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Getting access to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and Mamba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B593F-0494-A3F6-76BC-6231A7BB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832"/>
            <a:ext cx="10515600" cy="3783324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>
                <a:latin typeface="Century Gothic" panose="020B0502020202020204" pitchFamily="34" charset="0"/>
              </a:rPr>
              <a:t>On CURC systems, </a:t>
            </a:r>
            <a:r>
              <a:rPr lang="en-US" sz="3000" dirty="0" err="1">
                <a:latin typeface="Century Gothic" panose="020B0502020202020204" pitchFamily="34" charset="0"/>
              </a:rPr>
              <a:t>Conda</a:t>
            </a:r>
            <a:r>
              <a:rPr lang="en-US" sz="3000" dirty="0">
                <a:latin typeface="Century Gothic" panose="020B0502020202020204" pitchFamily="34" charset="0"/>
              </a:rPr>
              <a:t> and Mamba are made available through modules</a:t>
            </a:r>
          </a:p>
          <a:p>
            <a:r>
              <a:rPr lang="en-US" sz="2800" b="1" u="sng" dirty="0">
                <a:latin typeface="Century Gothic" panose="020B0502020202020204" pitchFamily="34" charset="0"/>
              </a:rPr>
              <a:t>We highly recommend using these modules 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Redirects output produced by </a:t>
            </a:r>
            <a:r>
              <a:rPr lang="en-US" sz="2800" dirty="0" err="1">
                <a:latin typeface="Century Gothic" panose="020B0502020202020204" pitchFamily="34" charset="0"/>
              </a:rPr>
              <a:t>Conda</a:t>
            </a:r>
            <a:r>
              <a:rPr lang="en-US" sz="2800" dirty="0">
                <a:latin typeface="Century Gothic" panose="020B0502020202020204" pitchFamily="34" charset="0"/>
              </a:rPr>
              <a:t> and Mamba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 useful variables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 the “.</a:t>
            </a:r>
            <a:r>
              <a:rPr lang="en-US" sz="2800" dirty="0" err="1">
                <a:latin typeface="Century Gothic" panose="020B0502020202020204" pitchFamily="34" charset="0"/>
              </a:rPr>
              <a:t>condarc</a:t>
            </a:r>
            <a:r>
              <a:rPr lang="en-US" sz="2800" dirty="0">
                <a:latin typeface="Century Gothic" panose="020B0502020202020204" pitchFamily="34" charset="0"/>
              </a:rPr>
              <a:t>” file, if it doesn’t exist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They are easier than installing it yourself!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D5A57-8740-A485-6BF8-230D2C3C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11302-E3B1-E078-3430-EA563C38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65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DA6D-40BA-50E7-7C1F-6A1312E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121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and Mamba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56DF8-4BDE-8648-6FDF-B836FC52F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514"/>
            <a:ext cx="10515600" cy="46521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You must be on a compute node to get access to modules!</a:t>
            </a:r>
          </a:p>
          <a:p>
            <a:r>
              <a:rPr lang="en-US" dirty="0" err="1">
                <a:latin typeface="Century Gothic" panose="020B0502020202020204" pitchFamily="34" charset="0"/>
              </a:rPr>
              <a:t>Conda</a:t>
            </a:r>
            <a:r>
              <a:rPr lang="en-US" dirty="0">
                <a:latin typeface="Century Gothic" panose="020B0502020202020204" pitchFamily="34" charset="0"/>
              </a:rPr>
              <a:t> is accessible via </a:t>
            </a:r>
          </a:p>
          <a:p>
            <a:pPr marL="0" indent="0">
              <a:buNone/>
            </a:pPr>
            <a:endParaRPr lang="en-US" sz="9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Mamba is accessible via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2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b="1" u="sng" dirty="0">
                <a:latin typeface="Century Gothic" panose="020B0502020202020204" pitchFamily="34" charset="0"/>
              </a:rPr>
              <a:t>NOTE:</a:t>
            </a:r>
            <a:r>
              <a:rPr lang="en-US" dirty="0">
                <a:latin typeface="Century Gothic" panose="020B0502020202020204" pitchFamily="34" charset="0"/>
              </a:rPr>
              <a:t> We have retired our former “</a:t>
            </a:r>
            <a:r>
              <a:rPr lang="en-US" dirty="0" err="1">
                <a:latin typeface="Century Gothic" panose="020B0502020202020204" pitchFamily="34" charset="0"/>
              </a:rPr>
              <a:t>mambaforge</a:t>
            </a:r>
            <a:r>
              <a:rPr lang="en-US" dirty="0">
                <a:latin typeface="Century Gothic" panose="020B0502020202020204" pitchFamily="34" charset="0"/>
              </a:rPr>
              <a:t>” module, as it is deprecated; please use “</a:t>
            </a:r>
            <a:r>
              <a:rPr lang="en-US" dirty="0" err="1">
                <a:latin typeface="Century Gothic" panose="020B0502020202020204" pitchFamily="34" charset="0"/>
              </a:rPr>
              <a:t>miniforge</a:t>
            </a:r>
            <a:r>
              <a:rPr lang="en-US" dirty="0">
                <a:latin typeface="Century Gothic" panose="020B0502020202020204" pitchFamily="34" charset="0"/>
              </a:rPr>
              <a:t>”.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9D096-0F5A-0887-A223-5993BECE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39A25-DA5E-F4D9-2698-7DE2FE72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ADE3F0-6F9A-673B-B343-37B74CE3AA16}"/>
              </a:ext>
            </a:extLst>
          </p:cNvPr>
          <p:cNvGrpSpPr/>
          <p:nvPr/>
        </p:nvGrpSpPr>
        <p:grpSpPr>
          <a:xfrm>
            <a:off x="1315220" y="4318810"/>
            <a:ext cx="5210312" cy="700712"/>
            <a:chOff x="1863084" y="4469527"/>
            <a:chExt cx="9717025" cy="194616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41DD61-ED4E-756B-6D52-03D88E07FEF5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B603C-E254-555F-FCDC-9AB36AE33968}"/>
                </a:ext>
              </a:extLst>
            </p:cNvPr>
            <p:cNvSpPr txBox="1"/>
            <p:nvPr/>
          </p:nvSpPr>
          <p:spPr>
            <a:xfrm>
              <a:off x="1997197" y="4620566"/>
              <a:ext cx="9582912" cy="179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</a:t>
              </a:r>
              <a:r>
                <a:rPr lang="en-US" dirty="0" err="1">
                  <a:latin typeface="Monaco" pitchFamily="2" charset="77"/>
                </a:rPr>
                <a:t>miniforge</a:t>
              </a:r>
              <a:endParaRPr lang="en-US" dirty="0">
                <a:latin typeface="Monaco" pitchFamily="2" charset="77"/>
              </a:endParaRPr>
            </a:p>
            <a:p>
              <a:endParaRPr lang="en-US" dirty="0">
                <a:latin typeface="Monaco" pitchFamily="2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4AC62A-E180-DE95-789B-50BD424FA5C3}"/>
              </a:ext>
            </a:extLst>
          </p:cNvPr>
          <p:cNvGrpSpPr/>
          <p:nvPr/>
        </p:nvGrpSpPr>
        <p:grpSpPr>
          <a:xfrm>
            <a:off x="1315220" y="3105036"/>
            <a:ext cx="5210312" cy="508882"/>
            <a:chOff x="1863084" y="4469527"/>
            <a:chExt cx="9717025" cy="14133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9BC918-D271-8BF9-5433-C43D6D7C3E84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3D882F-C47E-C58A-2EB8-678E23686A4B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527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anaconda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965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1A0D-2923-D1DE-6F53-55D17F0C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12" y="2766218"/>
            <a:ext cx="3865775" cy="1325563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latin typeface="Century Gothic" panose="020B0502020202020204" pitchFamily="34" charset="0"/>
              </a:rPr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17BF-7122-F08E-4553-21D56DCF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D046A-7AE4-C76F-DA17-611909EF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2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Start a session and load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login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 to use anaconda. The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4"/>
            <a:ext cx="9717025" cy="1914356"/>
            <a:chOff x="1863084" y="4469527"/>
            <a:chExt cx="9717025" cy="15503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420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[johndoe@login11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r>
                <a:rPr lang="en-US" dirty="0">
                  <a:latin typeface="Monaco" pitchFamily="2" charset="77"/>
                </a:rPr>
                <a:t>[johndoe@login11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–</a:t>
              </a:r>
              <a:r>
                <a:rPr lang="en-US" dirty="0" err="1">
                  <a:latin typeface="Monaco" pitchFamily="2" charset="77"/>
                </a:rPr>
                <a:t>ntasks</a:t>
              </a:r>
              <a:r>
                <a:rPr lang="en-US" dirty="0">
                  <a:latin typeface="Monaco" pitchFamily="2" charset="77"/>
                </a:rPr>
                <a:t>=4 --time=60:00 </a:t>
              </a:r>
            </a:p>
            <a:p>
              <a:r>
                <a:rPr lang="en-US" dirty="0">
                  <a:latin typeface="Monaco" pitchFamily="2" charset="77"/>
                </a:rPr>
                <a:t>…</a:t>
              </a:r>
            </a:p>
            <a:p>
              <a:r>
                <a:rPr lang="en-US" dirty="0">
                  <a:latin typeface="Monaco" pitchFamily="2" charset="77"/>
                </a:rPr>
                <a:t>[johndoe@c3cpu-a5-u28-1 ~]$ module load anaconda</a:t>
              </a:r>
            </a:p>
            <a:p>
              <a:r>
                <a:rPr lang="en-US" dirty="0">
                  <a:latin typeface="Monaco" pitchFamily="2" charset="77"/>
                </a:rPr>
                <a:t>(base) [johndoe@c3cpu-a5-u28-1 ~]$ </a:t>
              </a: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Create your first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entury Gothic" panose="020B0502020202020204" pitchFamily="34" charset="0"/>
              </a:rPr>
              <a:t>Environments are created and programs are installed in a few simple steps</a:t>
            </a: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428475" y="2789245"/>
            <a:ext cx="11505859" cy="1872644"/>
            <a:chOff x="648457" y="2905506"/>
            <a:chExt cx="11084827" cy="226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905506"/>
              <a:ext cx="10895085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create -n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python==3.10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activate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python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400" dirty="0">
                <a:latin typeface="Monaco" pitchFamily="2" charset="77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5AAD4B-47C7-6360-8BAF-747D2D3FF4DB}"/>
              </a:ext>
            </a:extLst>
          </p:cNvPr>
          <p:cNvSpPr txBox="1">
            <a:spLocks/>
          </p:cNvSpPr>
          <p:nvPr/>
        </p:nvSpPr>
        <p:spPr>
          <a:xfrm>
            <a:off x="1027943" y="4942721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u="sng" dirty="0">
                <a:solidFill>
                  <a:srgbClr val="FF0000"/>
                </a:solidFill>
                <a:latin typeface="Century Gothic" panose="020B0502020202020204" pitchFamily="34" charset="0"/>
              </a:rPr>
              <a:t>Don’t install packages in your base environment!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301554" y="3423964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2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 using </a:t>
            </a:r>
            <a:r>
              <a:rPr lang="en-US" sz="36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conda</a:t>
            </a:r>
            <a:r>
              <a:rPr lang="en-US" sz="36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install 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Install latest version available: </a:t>
            </a:r>
          </a:p>
          <a:p>
            <a:pPr marL="0" indent="0">
              <a:buNone/>
            </a:pPr>
            <a:endParaRPr lang="en-US" sz="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r>
              <a:rPr lang="en-US" sz="3600" dirty="0">
                <a:latin typeface="Century Gothic" panose="020B0502020202020204" pitchFamily="34" charset="0"/>
              </a:rPr>
              <a:t>Install a specific version:</a:t>
            </a: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51AC1-75A3-ADBF-B2BB-D4E0523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3D32F-3DAC-91D4-6DBF-F3BC688EB005}"/>
              </a:ext>
            </a:extLst>
          </p:cNvPr>
          <p:cNvGrpSpPr/>
          <p:nvPr/>
        </p:nvGrpSpPr>
        <p:grpSpPr>
          <a:xfrm>
            <a:off x="1128957" y="3505104"/>
            <a:ext cx="8194152" cy="1034818"/>
            <a:chOff x="648457" y="2902829"/>
            <a:chExt cx="10895086" cy="28405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387615-E2E8-AA88-1499-FC001738031C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E2D70577-F4A1-0BF0-DF18-5D9FA5B6DB0D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2600" dirty="0">
                  <a:latin typeface="Monaco" pitchFamily="2" charset="77"/>
                </a:rPr>
                <a:t>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6A052-A995-5B7F-A822-F377F9CC5021}"/>
              </a:ext>
            </a:extLst>
          </p:cNvPr>
          <p:cNvGrpSpPr/>
          <p:nvPr/>
        </p:nvGrpSpPr>
        <p:grpSpPr>
          <a:xfrm>
            <a:off x="1128957" y="4957385"/>
            <a:ext cx="8194152" cy="1034818"/>
            <a:chOff x="648457" y="2902829"/>
            <a:chExt cx="10895086" cy="284057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C407F9-43C9-A3F3-AD84-E7B02A93C496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A3C5E730-5223-00FC-0EA1-9859D718F9A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2600" dirty="0">
                  <a:latin typeface="Monaco" pitchFamily="2" charset="77"/>
                </a:rPr>
                <a:t>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pandas==2.2.0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6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A407-CA27-E881-2712-0EBEE321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E5C6-3A50-70DF-9B06-590A892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 with “pip”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CAE0-3543-F4F4-536B-838ECD27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F6E75-5BBE-D184-D06A-B4F3597B73BA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AE64-1F01-B8BE-9145-43616579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pip installs should be done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5C1E2-1CAE-48B5-DF7A-C805A85736CE}"/>
              </a:ext>
            </a:extLst>
          </p:cNvPr>
          <p:cNvGrpSpPr/>
          <p:nvPr/>
        </p:nvGrpSpPr>
        <p:grpSpPr>
          <a:xfrm>
            <a:off x="569877" y="3979043"/>
            <a:ext cx="11690684" cy="973717"/>
            <a:chOff x="648457" y="3124385"/>
            <a:chExt cx="11519694" cy="1787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2A4D05-074A-C29A-905F-DFB96ABE9867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D3C1CC9-E8E1-C0DA-BCCD-9001BA277F26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124385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pip install --no-cache-</a:t>
              </a:r>
              <a:r>
                <a:rPr lang="en-US" sz="1800" dirty="0" err="1">
                  <a:latin typeface="Monaco" pitchFamily="2" charset="77"/>
                </a:rPr>
                <a:t>dir</a:t>
              </a:r>
              <a:r>
                <a:rPr lang="en-US" sz="1800" dirty="0">
                  <a:latin typeface="Monaco" pitchFamily="2" charset="77"/>
                </a:rPr>
                <a:t> pandas 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DAC4CC-94D1-9F31-4A18-62B43E95A010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pip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to install latest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E9B36-857D-BBC1-3A5E-BDE56414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2C9DAF-195B-F73B-55CC-5CBE32C69483}"/>
              </a:ext>
            </a:extLst>
          </p:cNvPr>
          <p:cNvSpPr txBox="1">
            <a:spLocks/>
          </p:cNvSpPr>
          <p:nvPr/>
        </p:nvSpPr>
        <p:spPr>
          <a:xfrm>
            <a:off x="1027943" y="5223092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--no-cache-</a:t>
            </a:r>
            <a:r>
              <a:rPr lang="en-US" sz="3600" i="1" dirty="0" err="1">
                <a:solidFill>
                  <a:srgbClr val="FF0000"/>
                </a:solidFill>
                <a:latin typeface="Monaco" pitchFamily="2" charset="77"/>
              </a:rPr>
              <a:t>dir</a:t>
            </a: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may be crucial on CURC systems</a:t>
            </a:r>
          </a:p>
        </p:txBody>
      </p:sp>
    </p:spTree>
    <p:extLst>
      <p:ext uri="{BB962C8B-B14F-4D97-AF65-F5344CB8AC3E}">
        <p14:creationId xmlns:p14="http://schemas.microsoft.com/office/powerpoint/2010/main" val="4042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2752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690688"/>
            <a:ext cx="11052246" cy="3523202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list				   # list all environments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list					   # list packages in active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remove -n &lt;</a:t>
              </a:r>
              <a:r>
                <a:rPr lang="en-US" sz="2000" dirty="0" err="1">
                  <a:latin typeface="Monaco" pitchFamily="2" charset="77"/>
                </a:rPr>
                <a:t>envname</a:t>
              </a:r>
              <a:r>
                <a:rPr lang="en-US" sz="2000" dirty="0">
                  <a:latin typeface="Monaco" pitchFamily="2" charset="77"/>
                </a:rPr>
                <a:t>&gt; --all	   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config --show channels		   # view configured channels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deactivate 				   # deactivate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create --name &lt;</a:t>
              </a:r>
              <a:r>
                <a:rPr lang="en-US" sz="2000" dirty="0" err="1">
                  <a:latin typeface="Monaco" pitchFamily="2" charset="77"/>
                </a:rPr>
                <a:t>clonedenv</a:t>
              </a:r>
              <a:r>
                <a:rPr lang="en-US" sz="2000" dirty="0">
                  <a:latin typeface="Monaco" pitchFamily="2" charset="77"/>
                </a:rPr>
                <a:t>&gt; /	   # clone an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--clone &lt;</a:t>
              </a:r>
              <a:r>
                <a:rPr lang="en-US" sz="2000" dirty="0" err="1">
                  <a:latin typeface="Monaco" pitchFamily="2" charset="77"/>
                </a:rPr>
                <a:t>envtoclone</a:t>
              </a:r>
              <a:r>
                <a:rPr lang="en-US" sz="2000" dirty="0">
                  <a:latin typeface="Monaco" pitchFamily="2" charset="77"/>
                </a:rPr>
                <a:t>&gt;  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file paths on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35545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24695"/>
            <a:ext cx="11052246" cy="3755388"/>
            <a:chOff x="569877" y="3824816"/>
            <a:chExt cx="11052246" cy="1400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3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python libraries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/projects/$USER/software/anaconda/&lt;env&gt;/lib/python3.10/site-packages 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package executables 	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/projects/$USER/software/anaconda/&lt;env&gt;/bin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file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/home/$USER/.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20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	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09FE0-1E76-B9A7-2C27-E71EC8D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Installing software on Alpine with </a:t>
            </a:r>
            <a:r>
              <a:rPr lang="en-US" dirty="0" err="1"/>
              <a:t>Conda</a:t>
            </a:r>
            <a:r>
              <a:rPr lang="en-US" dirty="0"/>
              <a:t> and Mamba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9/19/25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John Reiland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Computing, User Support Team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http://www.colorado.edu/rc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893A-9590-8071-E1D3-9869C5AA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B64-9A5F-929B-5EB4-3272D61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55" y="187297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Alpine batch jobs with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0A04-5C23-3DAF-EF29-F0747566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215-C9C0-6295-8FBC-1F061205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107"/>
            <a:ext cx="10515600" cy="4894243"/>
          </a:xfrm>
        </p:spPr>
        <p:txBody>
          <a:bodyPr>
            <a:normAutofit/>
          </a:bodyPr>
          <a:lstStyle/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A1C84-4740-5857-62BA-0588D72A46D8}"/>
              </a:ext>
            </a:extLst>
          </p:cNvPr>
          <p:cNvGrpSpPr/>
          <p:nvPr/>
        </p:nvGrpSpPr>
        <p:grpSpPr>
          <a:xfrm>
            <a:off x="423297" y="1590877"/>
            <a:ext cx="12201840" cy="602434"/>
            <a:chOff x="612918" y="3257253"/>
            <a:chExt cx="11555233" cy="16542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35E33-5BBE-6532-01AC-EC90C62D54DF}"/>
                </a:ext>
              </a:extLst>
            </p:cNvPr>
            <p:cNvSpPr/>
            <p:nvPr/>
          </p:nvSpPr>
          <p:spPr>
            <a:xfrm>
              <a:off x="612918" y="3257253"/>
              <a:ext cx="10881121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5979733-AB04-CDBC-AE4D-37B055F310E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4446"/>
              <a:ext cx="11329952" cy="9412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@login11 ~]$ nano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1: open new job script in editor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AB331-D6E9-07CE-1E58-5D14C01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C3D7-3689-F054-0781-63F164AA87FE}"/>
              </a:ext>
            </a:extLst>
          </p:cNvPr>
          <p:cNvGrpSpPr/>
          <p:nvPr/>
        </p:nvGrpSpPr>
        <p:grpSpPr>
          <a:xfrm>
            <a:off x="423297" y="2233376"/>
            <a:ext cx="12340775" cy="3234296"/>
            <a:chOff x="276603" y="2658772"/>
            <a:chExt cx="11701805" cy="16678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3C094-F661-D276-891C-2C3EDF508614}"/>
                </a:ext>
              </a:extLst>
            </p:cNvPr>
            <p:cNvSpPr/>
            <p:nvPr/>
          </p:nvSpPr>
          <p:spPr>
            <a:xfrm>
              <a:off x="276603" y="2785686"/>
              <a:ext cx="10895086" cy="15409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5B3F720-F9BF-959A-9D91-7001A2B3337D}"/>
                </a:ext>
              </a:extLst>
            </p:cNvPr>
            <p:cNvSpPr txBox="1">
              <a:spLocks/>
            </p:cNvSpPr>
            <p:nvPr/>
          </p:nvSpPr>
          <p:spPr>
            <a:xfrm>
              <a:off x="648456" y="2658772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#!/bin/bash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 job script name: </a:t>
              </a:r>
              <a:r>
                <a:rPr lang="en-US" sz="1200" dirty="0" err="1">
                  <a:latin typeface="Monaco" pitchFamily="2" charset="77"/>
                </a:rPr>
                <a:t>runconda.sh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--partition=</a:t>
              </a:r>
              <a:r>
                <a:rPr lang="en-US" sz="1200" dirty="0" err="1">
                  <a:latin typeface="Monaco" pitchFamily="2" charset="77"/>
                </a:rPr>
                <a:t>amilan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--nodes=1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ntasks</a:t>
              </a:r>
              <a:r>
                <a:rPr lang="en-US" sz="1200" dirty="0">
                  <a:latin typeface="Monaco" pitchFamily="2" charset="77"/>
                </a:rPr>
                <a:t>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--time=10:00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qos</a:t>
              </a:r>
              <a:r>
                <a:rPr lang="en-US" sz="1200" dirty="0">
                  <a:latin typeface="Monaco" pitchFamily="2" charset="77"/>
                </a:rPr>
                <a:t>=normal	 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6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purge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load anaconda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 err="1">
                  <a:latin typeface="Monaco" pitchFamily="2" charset="77"/>
                </a:rPr>
                <a:t>conda</a:t>
              </a:r>
              <a:r>
                <a:rPr lang="en-US" sz="1200" dirty="0">
                  <a:latin typeface="Monaco" pitchFamily="2" charset="77"/>
                </a:rPr>
                <a:t> activate </a:t>
              </a:r>
              <a:r>
                <a:rPr lang="en-US" sz="1200" dirty="0" err="1">
                  <a:latin typeface="Monaco" pitchFamily="2" charset="77"/>
                </a:rPr>
                <a:t>my_first_env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python </a:t>
              </a:r>
              <a:r>
                <a:rPr lang="en-US" sz="1200" dirty="0" err="1">
                  <a:latin typeface="Monaco" pitchFamily="2" charset="77"/>
                </a:rPr>
                <a:t>my_python_code.py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2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8E538-8BE1-E322-7789-72B9C0D8E4B3}"/>
              </a:ext>
            </a:extLst>
          </p:cNvPr>
          <p:cNvSpPr txBox="1">
            <a:spLocks/>
          </p:cNvSpPr>
          <p:nvPr/>
        </p:nvSpPr>
        <p:spPr>
          <a:xfrm>
            <a:off x="5006640" y="3275193"/>
            <a:ext cx="6361943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EB69-4EA4-EEDF-7681-8EDAD9C5525A}"/>
              </a:ext>
            </a:extLst>
          </p:cNvPr>
          <p:cNvGrpSpPr/>
          <p:nvPr/>
        </p:nvGrpSpPr>
        <p:grpSpPr>
          <a:xfrm>
            <a:off x="423297" y="5274470"/>
            <a:ext cx="12106454" cy="795709"/>
            <a:chOff x="648457" y="2674171"/>
            <a:chExt cx="11519694" cy="2237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4C8DBC-0747-B7E6-8A5F-7F1E6846227F}"/>
                </a:ext>
              </a:extLst>
            </p:cNvPr>
            <p:cNvSpPr/>
            <p:nvPr/>
          </p:nvSpPr>
          <p:spPr>
            <a:xfrm>
              <a:off x="648457" y="3257254"/>
              <a:ext cx="10933123" cy="165429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BBCAD94-AEA3-8C95-1BA4-6D493BE2FC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674171"/>
              <a:ext cx="11329952" cy="1157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@login11 ~]$ </a:t>
              </a:r>
              <a:r>
                <a:rPr lang="en-US" sz="1800" dirty="0" err="1">
                  <a:latin typeface="Monaco" pitchFamily="2" charset="77"/>
                </a:rPr>
                <a:t>sbatch</a:t>
              </a:r>
              <a:r>
                <a:rPr lang="en-US" sz="1800" dirty="0">
                  <a:latin typeface="Monaco" pitchFamily="2" charset="77"/>
                </a:rPr>
                <a:t>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3: Schedule job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6F659A-7EA0-4835-36C3-86136931F2FE}"/>
              </a:ext>
            </a:extLst>
          </p:cNvPr>
          <p:cNvSpPr txBox="1"/>
          <p:nvPr/>
        </p:nvSpPr>
        <p:spPr>
          <a:xfrm>
            <a:off x="6168300" y="2870217"/>
            <a:ext cx="4814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# Step 2: Write job script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https://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curc.readthedocs.io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en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/latest/running-jobs/batch-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jobs.html</a:t>
            </a:r>
            <a:endParaRPr lang="en-US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43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19280-378F-B883-2105-BA4C6005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73163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Using environments in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810F6-7F32-7A40-93BF-A2A670830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468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In Open OnDemand users can utilize their environments in Jupyter sessions. This can be done using two different methods: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Specifying the environment name in the “Conda environment” field</a:t>
            </a: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Allows you to launch the notebook from within your environment </a:t>
            </a: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Needed for some Jupyter extensions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Create a Jupyter Kernel </a:t>
            </a: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Allows you to switch between different environments while in a notebook</a:t>
            </a: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May prevent some Jupyter extensions from working</a:t>
            </a:r>
          </a:p>
          <a:p>
            <a:r>
              <a:rPr lang="en-US" dirty="0">
                <a:latin typeface="Century Gothic" panose="020B0502020202020204" pitchFamily="34" charset="0"/>
              </a:rPr>
              <a:t>Both methods are described at </a:t>
            </a:r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  <a:hlinkClick r:id="rId2"/>
              </a:rPr>
              <a:t>https://curc.readthedocs.io/en/latest/open_ondemand/jupyter_session.html</a:t>
            </a:r>
            <a:endParaRPr lang="en-US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960F9-D043-7069-698E-3160A5E0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C3150-F7FA-00CE-1D45-227A6F0B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15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Strategies for complex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071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entury Gothic"/>
              </a:rPr>
              <a:t>You may have to use different channels and change channel order</a:t>
            </a:r>
          </a:p>
          <a:p>
            <a:r>
              <a:rPr lang="en-US" sz="3200" dirty="0">
                <a:latin typeface="Century Gothic"/>
              </a:rPr>
              <a:t>Conflicts can arise when iteratively installing packages. If this happens create a new environment and install the package that causes conflicts first.</a:t>
            </a:r>
          </a:p>
          <a:p>
            <a:r>
              <a:rPr lang="en-US" sz="3200" dirty="0">
                <a:latin typeface="Century Gothic"/>
              </a:rPr>
              <a:t>Use Mamba to accelerate installations</a:t>
            </a:r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Century Gothic" panose="020B0502020202020204" pitchFamily="34" charset="0"/>
              </a:rPr>
              <a:t>Thank you! </a:t>
            </a:r>
            <a:endParaRPr sz="4800" b="1" dirty="0">
              <a:latin typeface="Century Gothic" panose="020B0502020202020204" pitchFamily="34" charset="0"/>
            </a:endParaRPr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753093" y="187905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>
              <a:latin typeface="Century Gothic" panose="020B0502020202020204" pitchFamily="34" charset="0"/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latin typeface="Century Gothic" panose="020B0502020202020204" pitchFamily="34" charset="0"/>
                <a:hlinkClick r:id="rId3"/>
              </a:rPr>
              <a:t>http://tinyurl.com/curc-survey18</a:t>
            </a:r>
            <a:endParaRPr sz="3000" dirty="0">
              <a:latin typeface="Century Gothic" panose="020B0502020202020204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>
              <a:latin typeface="Century Gothic" panose="020B0502020202020204" pitchFamily="34" charset="0"/>
            </a:endParaRPr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" name="Picture 2" descr="A QR code linking to http://tinyurl.com/curc-survey18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293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latin typeface="Century Gothic" panose="020B0502020202020204" pitchFamily="34" charset="0"/>
              </a:rPr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QR code linking to https://github.com/ResearchComputing/alpine_conda_mamba_primer 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5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6" y="1056085"/>
            <a:ext cx="9568346" cy="4745824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5" y="5908817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5" y="593082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5" y="5908816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19" y="590932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93EF16-959D-057F-FB84-D16A800238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55" y="111440"/>
            <a:ext cx="2007576" cy="3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  <a:hlinkClick r:id="rId2"/>
              </a:rPr>
              <a:t> </a:t>
            </a:r>
            <a:endParaRPr lang="en-US" sz="3200" dirty="0">
              <a:solidFill>
                <a:srgbClr val="0070C0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QR code that links to https://github.com/ResearchComputing/alpine_conda_mamba_primer 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Installing software on CURC systems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What are Conda and Mamba?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Using Conda and Mamba on CURC systems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Creating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Installing packages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Useful commands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Batch jobs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Useful strategies for complex environments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Building Software on CURC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97" y="1878475"/>
            <a:ext cx="10515599" cy="3937863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 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Grab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  <a:endParaRPr lang="en-US" sz="2800" b="1" dirty="0">
              <a:latin typeface="Century Gothic" panose="020B050202020202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containers (Apptainer/Singularity)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a package manager for HPC systems (Spack)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Within virtual environments (via Conda, Miniconda, Mamba)</a:t>
            </a:r>
            <a:endParaRPr lang="en-US" sz="2800" dirty="0">
              <a:latin typeface="Century Gothic" panose="020B0502020202020204" pitchFamily="34" charset="0"/>
            </a:endParaRP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Logging into CU Research Computing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Login to CURC via your terminal:</a:t>
                </a: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Or login to CURC via your browser:  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Navigate to </a:t>
                </a:r>
                <a:r>
                  <a:rPr lang="en-US" sz="2400" dirty="0">
                    <a:latin typeface="Century Gothic" panose="020B0502020202020204" pitchFamily="34" charset="0"/>
                    <a:hlinkClick r:id="rId3"/>
                  </a:rPr>
                  <a:t>https://ondemand-rmacc.rc.colorado.edu/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Once logged in, select </a:t>
                </a:r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Clusters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 Alpine shell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  <a:blipFill>
                <a:blip r:embed="rId4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1243553" y="2740251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ssh &lt;username&gt;@</a:t>
              </a:r>
              <a:r>
                <a:rPr lang="en-US" dirty="0" err="1">
                  <a:latin typeface="Monaco" pitchFamily="2" charset="77"/>
                </a:rPr>
                <a:t>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0EC9-A571-D633-6041-AF8F9176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Century Gothic" panose="020B0502020202020204" pitchFamily="34" charset="0"/>
              </a:rPr>
              <a:t>What are </a:t>
            </a:r>
            <a:r>
              <a:rPr lang="en-US" sz="4400" b="1" dirty="0" err="1">
                <a:latin typeface="Century Gothic" panose="020B0502020202020204" pitchFamily="34" charset="0"/>
              </a:rPr>
              <a:t>Conda</a:t>
            </a:r>
            <a:r>
              <a:rPr lang="en-US" sz="4400" b="1" dirty="0">
                <a:latin typeface="Century Gothic" panose="020B0502020202020204" pitchFamily="34" charset="0"/>
              </a:rPr>
              <a:t> and Mamba?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FF4D8-C6D3-3CC2-E1BD-D87D7BB5B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Century Gothic" panose="020B0502020202020204" pitchFamily="34" charset="0"/>
              </a:rPr>
              <a:t>They are a package (software) management system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Installs, runs, and updates packages </a:t>
            </a:r>
            <a:r>
              <a:rPr lang="en-US" sz="2800" i="1" u="sng" dirty="0">
                <a:latin typeface="Century Gothic" panose="020B0502020202020204" pitchFamily="34" charset="0"/>
              </a:rPr>
              <a:t>and their dependencies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Creates, saves, loads, and switches between virtual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Created for Python programs, but can package and distribute software for any language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07484-45F5-33A2-EFC6-6F73EEA8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BA83B-361D-F27A-48C5-E6DD7768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1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7F1A-36BA-6DA7-A652-AFE70C8E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Why would we use Mamba?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867D-7375-B379-3E0B-9690D2356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Mamba is a faster and more robust package manager in comparison to </a:t>
            </a:r>
            <a:r>
              <a:rPr lang="en-US" dirty="0" err="1">
                <a:latin typeface="Century Gothic" panose="020B0502020202020204" pitchFamily="34" charset="0"/>
              </a:rPr>
              <a:t>Conda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It is fully compatible with </a:t>
            </a:r>
            <a:r>
              <a:rPr lang="en-US" dirty="0" err="1">
                <a:latin typeface="Century Gothic" panose="020B0502020202020204" pitchFamily="34" charset="0"/>
              </a:rPr>
              <a:t>Conda</a:t>
            </a:r>
            <a:r>
              <a:rPr lang="en-US" dirty="0">
                <a:latin typeface="Century Gothic" panose="020B0502020202020204" pitchFamily="34" charset="0"/>
              </a:rPr>
              <a:t> packages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Supports </a:t>
            </a:r>
            <a:r>
              <a:rPr lang="en-US" b="1" u="sng" dirty="0">
                <a:latin typeface="Century Gothic" panose="020B0502020202020204" pitchFamily="34" charset="0"/>
              </a:rPr>
              <a:t>most</a:t>
            </a:r>
            <a:r>
              <a:rPr lang="en-US" dirty="0">
                <a:latin typeface="Century Gothic" panose="020B0502020202020204" pitchFamily="34" charset="0"/>
              </a:rPr>
              <a:t> of </a:t>
            </a:r>
            <a:r>
              <a:rPr lang="en-US" dirty="0" err="1">
                <a:latin typeface="Century Gothic" panose="020B0502020202020204" pitchFamily="34" charset="0"/>
              </a:rPr>
              <a:t>Conda’s</a:t>
            </a:r>
            <a:r>
              <a:rPr lang="en-US" dirty="0">
                <a:latin typeface="Century Gothic" panose="020B0502020202020204" pitchFamily="34" charset="0"/>
              </a:rPr>
              <a:t> commands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In most cases, Mamba can be used as a drop-in replacement for </a:t>
            </a:r>
            <a:r>
              <a:rPr lang="en-US" dirty="0" err="1">
                <a:latin typeface="Century Gothic" panose="020B0502020202020204" pitchFamily="34" charset="0"/>
              </a:rPr>
              <a:t>Conda</a:t>
            </a:r>
            <a:endParaRPr lang="en-US" dirty="0">
              <a:latin typeface="Century Gothic" panose="020B0502020202020204" pitchFamily="34" charset="0"/>
            </a:endParaRP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i.e. replace “</a:t>
            </a:r>
            <a:r>
              <a:rPr lang="en-US" dirty="0" err="1">
                <a:latin typeface="Century Gothic" panose="020B0502020202020204" pitchFamily="34" charset="0"/>
              </a:rPr>
              <a:t>conda</a:t>
            </a:r>
            <a:r>
              <a:rPr lang="en-US" dirty="0">
                <a:latin typeface="Century Gothic" panose="020B0502020202020204" pitchFamily="34" charset="0"/>
              </a:rPr>
              <a:t>” with “mamba” in commands</a:t>
            </a:r>
          </a:p>
          <a:p>
            <a:pPr marL="914400" lvl="2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For a more detailed overview of Mamba's capabilities, please see: </a:t>
            </a:r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  <a:hlinkClick r:id="rId2"/>
              </a:rPr>
              <a:t>https://</a:t>
            </a:r>
            <a:r>
              <a:rPr lang="en-US" dirty="0" err="1">
                <a:solidFill>
                  <a:srgbClr val="0070C0"/>
                </a:solidFill>
                <a:latin typeface="Century Gothic" panose="020B0502020202020204" pitchFamily="34" charset="0"/>
                <a:hlinkClick r:id="rId2"/>
              </a:rPr>
              <a:t>mamba.readthedocs.io</a:t>
            </a:r>
            <a:endParaRPr lang="en-US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12077-61D1-81AE-6A7D-021F9BD1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9/19/25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41738-AB85-8475-9AD3-E0C3C2EC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53103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1971</TotalTime>
  <Words>1513</Words>
  <Application>Microsoft Macintosh PowerPoint</Application>
  <PresentationFormat>Widescreen</PresentationFormat>
  <Paragraphs>260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Andale Mono</vt:lpstr>
      <vt:lpstr>Aptos</vt:lpstr>
      <vt:lpstr>Aptos Display</vt:lpstr>
      <vt:lpstr>Arial</vt:lpstr>
      <vt:lpstr>Arial Black</vt:lpstr>
      <vt:lpstr>Atkinson Hyperlegible</vt:lpstr>
      <vt:lpstr>Calibri</vt:lpstr>
      <vt:lpstr>Cambria Math</vt:lpstr>
      <vt:lpstr>Century Gothic</vt:lpstr>
      <vt:lpstr>Monaco</vt:lpstr>
      <vt:lpstr>CUB Content </vt:lpstr>
      <vt:lpstr>Custom Design</vt:lpstr>
      <vt:lpstr>Installing Software on Alpine with Conda and Mamba</vt:lpstr>
      <vt:lpstr>Installing software on Alpine with Conda and Mamba</vt:lpstr>
      <vt:lpstr>PowerPoint Presentation</vt:lpstr>
      <vt:lpstr>PowerPoint Presentation</vt:lpstr>
      <vt:lpstr>Session Overview </vt:lpstr>
      <vt:lpstr>Building Software on CURC Systems</vt:lpstr>
      <vt:lpstr>Logging into CU Research Computing</vt:lpstr>
      <vt:lpstr>What are Conda and Mamba?</vt:lpstr>
      <vt:lpstr>Why would we use Mamba?</vt:lpstr>
      <vt:lpstr>What is a .condarc file?</vt:lpstr>
      <vt:lpstr>Getting access to Conda and Mamba</vt:lpstr>
      <vt:lpstr>Conda and Mamba modules</vt:lpstr>
      <vt:lpstr>Demo time!</vt:lpstr>
      <vt:lpstr>Start a session and load Conda</vt:lpstr>
      <vt:lpstr>Create your first Conda environment!</vt:lpstr>
      <vt:lpstr>Installing packages</vt:lpstr>
      <vt:lpstr>Installing packages with “pip”</vt:lpstr>
      <vt:lpstr>Useful Conda Commands</vt:lpstr>
      <vt:lpstr>Useful Conda file paths on Alpine</vt:lpstr>
      <vt:lpstr>Running Alpine batch jobs with Conda</vt:lpstr>
      <vt:lpstr>Using environments in Open OnDemand</vt:lpstr>
      <vt:lpstr>Strategies for complex environments</vt:lpstr>
      <vt:lpstr>Thank you!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John Reiland</cp:lastModifiedBy>
  <cp:revision>39</cp:revision>
  <dcterms:created xsi:type="dcterms:W3CDTF">2023-01-13T17:07:22Z</dcterms:created>
  <dcterms:modified xsi:type="dcterms:W3CDTF">2025-09-15T21:53:13Z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